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FF8FA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 b="def" i="def"/>
      <a:tcStyle>
        <a:tcBdr/>
        <a:fill>
          <a:solidFill>
            <a:srgbClr val="E4E4E0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>
          <a:latin typeface="Helvetica Neue"/>
          <a:ea typeface="Helvetica Neue"/>
          <a:cs typeface="Helvetica Neue"/>
        </a:font>
        <a:srgbClr val="4444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" name="Shape 13"/>
          <p:cNvSpPr/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Shape 14"/>
          <p:cNvSpPr/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02" name="Shape 102"/>
          <p:cNvSpPr/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1" name="Shape 11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3" name="Shape 23"/>
          <p:cNvSpPr/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" name="Shape 24"/>
          <p:cNvSpPr/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/>
          </a:lstStyle>
          <a:p>
            <a:pPr/>
            <a:r>
              <a:t>Title Text</a:t>
            </a:r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2" name="Shape 42"/>
          <p:cNvSpPr/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3" name="Shape 43"/>
          <p:cNvSpPr/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0" name="Shape 70"/>
          <p:cNvSpPr/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1" name="Shape 71"/>
          <p:cNvSpPr/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2" name="Shape 72"/>
          <p:cNvSpPr/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Shape 73"/>
          <p:cNvSpPr/>
          <p:nvPr>
            <p:ph type="sldNum" sz="quarter" idx="2"/>
          </p:nvPr>
        </p:nvSpPr>
        <p:spPr>
          <a:xfrm>
            <a:off x="510743" y="9194800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hape 8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9" name="Shape 89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90" name="Shape 90"/>
          <p:cNvSpPr/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Shape 91"/>
          <p:cNvSpPr/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2" name="Shape 92"/>
          <p:cNvSpPr/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3" name="Shape 93"/>
          <p:cNvSpPr/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>
              <a:spcBef>
                <a:spcPts val="0"/>
              </a:spcBef>
              <a:buSzTx/>
              <a:buFontTx/>
              <a:buNone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12268199" y="9194800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defRPr sz="14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b="0" baseline="0" cap="none" i="0" spc="0" strike="noStrike" sz="3600" u="none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Chapter 17: Additional Aspects of Aqueous Equilibria</a:t>
            </a:r>
          </a:p>
        </p:txBody>
      </p:sp>
      <p:sp>
        <p:nvSpPr>
          <p:cNvPr id="128" name="Shape 128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AP Chem 2019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</a:t>
            </a:r>
          </a:p>
        </p:txBody>
      </p:sp>
      <p:sp>
        <p:nvSpPr>
          <p:cNvPr id="157" name="Shape 1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5195" indent="-425195" defTabSz="543305">
              <a:spcBef>
                <a:spcPts val="3900"/>
              </a:spcBef>
              <a:defRPr sz="3348"/>
            </a:pPr>
            <a:r>
              <a:t>Determining how a buffer works: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Dissociation equation</a:t>
            </a:r>
          </a:p>
          <a:p>
            <a:pPr lvl="1" marL="850391" indent="-425195" defTabSz="543305">
              <a:spcBef>
                <a:spcPts val="3900"/>
              </a:spcBef>
              <a:defRPr sz="3348"/>
            </a:pPr>
            <a:r>
              <a:t>HX (aq) &lt;—&gt; H+ (aq) + X- (aq)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Eq. expression</a:t>
            </a:r>
          </a:p>
          <a:p>
            <a:pPr lvl="1" marL="850391" indent="-425195" defTabSz="543305">
              <a:spcBef>
                <a:spcPts val="3900"/>
              </a:spcBef>
              <a:defRPr sz="3348"/>
            </a:pPr>
            <a:r>
              <a:t>Ka = [H+][X-]/[HX]</a:t>
            </a:r>
          </a:p>
          <a:p>
            <a:pPr marL="425195" indent="-425195" defTabSz="543305">
              <a:spcBef>
                <a:spcPts val="3900"/>
              </a:spcBef>
              <a:defRPr sz="3348"/>
            </a:pPr>
            <a:r>
              <a:t>Solving for [H+]</a:t>
            </a:r>
          </a:p>
          <a:p>
            <a:pPr lvl="1" marL="850391" indent="-425195" defTabSz="543305">
              <a:spcBef>
                <a:spcPts val="3900"/>
              </a:spcBef>
              <a:defRPr sz="3348"/>
            </a:pPr>
            <a:r>
              <a:t>[H+] = Ka*[HX]/[X-]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xfrm>
            <a:off x="571500" y="2228850"/>
            <a:ext cx="11861800" cy="6667500"/>
          </a:xfrm>
          <a:prstGeom prst="rect">
            <a:avLst/>
          </a:prstGeom>
        </p:spPr>
        <p:txBody>
          <a:bodyPr/>
          <a:lstStyle/>
          <a:p>
            <a:pPr/>
            <a:r>
              <a:t>Based on the dissociation equation….</a:t>
            </a:r>
          </a:p>
          <a:p>
            <a:pPr lvl="1"/>
            <a:r>
              <a:t>HX (aq) &lt;—&gt; H+ (aq) + X- (aq) </a:t>
            </a:r>
          </a:p>
          <a:p>
            <a:pPr/>
            <a:r>
              <a:t>Adding OH- decreases H+, increasing X- in solution </a:t>
            </a:r>
          </a:p>
          <a:p>
            <a:pPr/>
            <a:r>
              <a:t>Adding H+ decreases X-, increasing H+ in solution 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The ability to resist change in pH is dependent on the amount of HX and X- in solution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</a:t>
            </a:r>
          </a:p>
        </p:txBody>
      </p:sp>
      <p:pic>
        <p:nvPicPr>
          <p:cNvPr id="163" name="pasted-image.png"/>
          <p:cNvPicPr>
            <a:picLocks noChangeAspect="1"/>
          </p:cNvPicPr>
          <p:nvPr/>
        </p:nvPicPr>
        <p:blipFill>
          <a:blip r:embed="rId2">
            <a:extLst/>
          </a:blip>
          <a:srcRect l="6538" t="27864" r="1153" b="19426"/>
          <a:stretch>
            <a:fillRect/>
          </a:stretch>
        </p:blipFill>
        <p:spPr>
          <a:xfrm>
            <a:off x="558800" y="3193256"/>
            <a:ext cx="12192000" cy="5221387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Shape 164"/>
          <p:cNvSpPr/>
          <p:nvPr/>
        </p:nvSpPr>
        <p:spPr>
          <a:xfrm>
            <a:off x="2184984" y="2209928"/>
            <a:ext cx="7570318" cy="1739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 marL="914400" indent="-457200" algn="l">
              <a:spcBef>
                <a:spcPts val="4200"/>
              </a:spcBef>
              <a:buSzPct val="75000"/>
              <a:buFont typeface="Helvetica Neue"/>
              <a:buChar char="•"/>
              <a:defRPr b="1">
                <a:solidFill>
                  <a:srgbClr val="747474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HF (aq) &lt;—&gt; H+ (aq) + F- (aq)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Solution: Calculating pH of buffers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Conjugate acid - base pairs share a common ion</a:t>
            </a:r>
          </a:p>
          <a:p>
            <a:pPr/>
            <a:r>
              <a:t>Therefore we can use the same technique we used in common ion effect but…</a:t>
            </a:r>
          </a:p>
          <a:p>
            <a:pPr/>
            <a:r>
              <a:t>Henderson Hasselbach equation is more commonly used</a:t>
            </a:r>
          </a:p>
          <a:p>
            <a:pPr/>
            <a:r>
              <a:t>Derived from [H+] = Ka*[HX]/[X-]</a:t>
            </a:r>
          </a:p>
          <a:p>
            <a:pPr/>
            <a:r>
              <a:t>Determining the pH of a buffer allows a scientist to design buffers in specific ranges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Solutions: Deriving Henderson Hasselbach</a:t>
            </a:r>
          </a:p>
        </p:txBody>
      </p:sp>
      <p:sp>
        <p:nvSpPr>
          <p:cNvPr id="170" name="Shape 1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[H+] = Ka*[HX]/[X-] (neg. log both sides)</a:t>
            </a:r>
          </a:p>
          <a:p>
            <a:pPr/>
            <a:r>
              <a:t>-log[H+] = -logKa - log[acid]/[base] (log rules)</a:t>
            </a:r>
          </a:p>
          <a:p>
            <a:pPr/>
            <a:r>
              <a:t>pH = pKa + log [c.base]/[acid]</a:t>
            </a:r>
          </a:p>
          <a:p>
            <a:pPr/>
            <a:r>
              <a:t>pH = pKa + log [c.base]/[acid]</a:t>
            </a:r>
          </a:p>
          <a:p>
            <a:pPr/>
            <a:r>
              <a:t>when c. base = acid </a:t>
            </a:r>
          </a:p>
          <a:p>
            <a:pPr lvl="1"/>
            <a:r>
              <a:t>pH = pKa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</a:t>
            </a:r>
          </a:p>
        </p:txBody>
      </p:sp>
      <p:sp>
        <p:nvSpPr>
          <p:cNvPr id="173" name="Shape 1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Ex. 1</a:t>
            </a:r>
          </a:p>
          <a:p>
            <a:pPr lvl="1"/>
            <a:r>
              <a:t>What is the pH of a buffer that is 0.12 M in lactic acid and 0.10 M in sodium lactate?</a:t>
            </a:r>
          </a:p>
          <a:p>
            <a:pPr lvl="1"/>
            <a:r>
              <a:t>Ka = 1.4 x 10 ^ -4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Buffering Capacity</a:t>
            </a:r>
          </a:p>
        </p:txBody>
      </p:sp>
      <p:sp>
        <p:nvSpPr>
          <p:cNvPr id="176" name="Shape 1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Buffering Capacity - amount of acid or base the buffer can neutralize before the pH changes drastically </a:t>
            </a:r>
          </a:p>
          <a:p>
            <a:pPr/>
            <a:r>
              <a:t>More concentrated solutions, 1 M vs 0.1 M of weak acids and their conjugate bases have differing capacity</a:t>
            </a:r>
          </a:p>
          <a:p>
            <a:pPr lvl="1"/>
            <a:r>
              <a:t>More concentrated buffers have the capacity to neutralize more effectively </a:t>
            </a:r>
          </a:p>
          <a:p>
            <a:pPr/>
            <a:r>
              <a:t>The pH they can buffer depends on the Ka or Kb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Chapter 17 Problem Set 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Chapter 17 Topics</a:t>
            </a:r>
          </a:p>
        </p:txBody>
      </p:sp>
      <p:sp>
        <p:nvSpPr>
          <p:cNvPr id="134" name="Shape 1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17.1 Common Ion Effect </a:t>
            </a:r>
          </a:p>
          <a:p>
            <a:pPr/>
            <a:r>
              <a:t>17.2 Buffers</a:t>
            </a:r>
          </a:p>
          <a:p>
            <a:pPr/>
            <a:r>
              <a:t>17.3 Titrations!</a:t>
            </a:r>
          </a:p>
          <a:p>
            <a:pPr/>
            <a:r>
              <a:t>17.4 Solubility Equilibria</a:t>
            </a:r>
          </a:p>
          <a:p>
            <a:pPr/>
            <a:r>
              <a:t>17.5 Factors of Solubility</a:t>
            </a:r>
          </a:p>
          <a:p>
            <a:pPr/>
            <a:r>
              <a:t>17.6 Precipitation and Separation of 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17.1 Common Ion Effect 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Common ion effect - </a:t>
            </a:r>
            <a:r>
              <a:rPr b="0">
                <a:latin typeface="+mn-lt"/>
                <a:ea typeface="+mn-ea"/>
                <a:cs typeface="+mn-cs"/>
                <a:sym typeface="Helvetica Neue Light"/>
              </a:rPr>
              <a:t>extent of ionization of a weak electrolyte is decreased by adding to the solution a strong electrolyte that has an ion in common with the weak electrolyte</a:t>
            </a:r>
            <a:endParaRPr b="0">
              <a:latin typeface="+mn-lt"/>
              <a:ea typeface="+mn-ea"/>
              <a:cs typeface="+mn-cs"/>
              <a:sym typeface="Helvetica Neue Light"/>
            </a:endParaRP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Example:</a:t>
            </a:r>
            <a:endParaRPr b="0">
              <a:latin typeface="+mn-lt"/>
              <a:ea typeface="+mn-ea"/>
              <a:cs typeface="+mn-cs"/>
              <a:sym typeface="Helvetica Neue Light"/>
            </a:endParaRPr>
          </a:p>
          <a:p>
            <a:pPr lvl="1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Combination of acetic acid (weak electrolyte) and sodium acetate (strong electrolyte)</a:t>
            </a:r>
            <a:endParaRPr b="0">
              <a:latin typeface="+mn-lt"/>
              <a:ea typeface="+mn-ea"/>
              <a:cs typeface="+mn-cs"/>
              <a:sym typeface="Helvetica Neue Light"/>
            </a:endParaRPr>
          </a:p>
          <a:p>
            <a:pPr lvl="1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0">
                <a:latin typeface="+mn-lt"/>
                <a:ea typeface="+mn-ea"/>
                <a:cs typeface="+mn-cs"/>
                <a:sym typeface="Helvetica Neue Light"/>
              </a:rPr>
              <a:t>What determines the strength 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17.1 Common Ion Effect 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xfrm>
            <a:off x="571500" y="4468465"/>
            <a:ext cx="11861800" cy="4421535"/>
          </a:xfrm>
          <a:prstGeom prst="rect">
            <a:avLst/>
          </a:prstGeom>
        </p:spPr>
        <p:txBody>
          <a:bodyPr/>
          <a:lstStyle/>
          <a:p>
            <a:pPr/>
            <a:r>
              <a:t>If we combine these two solutions…</a:t>
            </a:r>
          </a:p>
          <a:p>
            <a:pPr/>
            <a:r>
              <a:t>We are increasing acetate ion in solution causes the equilibrium to shift left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by consuming H+</a:t>
            </a:r>
          </a:p>
        </p:txBody>
      </p:sp>
      <p:pic>
        <p:nvPicPr>
          <p:cNvPr id="141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0477" y="2469281"/>
            <a:ext cx="9517223" cy="16184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17.1 Common Ion Effect Example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 17.1:</a:t>
            </a:r>
          </a:p>
          <a:p>
            <a:pPr lvl="1"/>
            <a:r>
              <a:t>0.3 mol NaC2H3O2 and 0.3 mol HC2H3O2 are combined in enough water to make 1.0 L.</a:t>
            </a:r>
          </a:p>
          <a:p>
            <a:pPr lvl="1"/>
            <a:r>
              <a:t>What is the pH?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 </a:t>
            </a:r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Buffers - resist drastic changes in pH upon the addition of small amounts of strong acids or bases</a:t>
            </a:r>
          </a:p>
          <a:p>
            <a:pPr/>
            <a:r>
              <a:t>Applications</a:t>
            </a:r>
          </a:p>
          <a:p>
            <a:pPr lvl="1"/>
            <a:r>
              <a:t>Calibration of pH meters (depends on range)</a:t>
            </a:r>
          </a:p>
          <a:p>
            <a:pPr lvl="1"/>
            <a:r>
              <a:t>Blood (bicarbonate buffer)</a:t>
            </a:r>
          </a:p>
          <a:p>
            <a:pPr lvl="1"/>
            <a:r>
              <a:t>Seawater (bicarbonate buffer)</a:t>
            </a:r>
          </a:p>
          <a:p>
            <a:pPr lvl="1"/>
            <a:r>
              <a:t>Custom media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Buffers and Blood</a:t>
            </a:r>
          </a:p>
        </p:txBody>
      </p:sp>
      <p:pic>
        <p:nvPicPr>
          <p:cNvPr id="150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66260" y="2209928"/>
            <a:ext cx="7872280" cy="29521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79403" y="5938963"/>
            <a:ext cx="9788647" cy="264293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17.2 Buffered Solutions</a:t>
            </a:r>
          </a:p>
        </p:txBody>
      </p:sp>
      <p:sp>
        <p:nvSpPr>
          <p:cNvPr id="154" name="Shape 15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indent="-342900" defTabSz="438150">
              <a:spcBef>
                <a:spcPts val="3100"/>
              </a:spcBef>
              <a:defRPr sz="2700"/>
            </a:pPr>
            <a:r>
              <a:t>How do buffers work?</a:t>
            </a:r>
          </a:p>
          <a:p>
            <a:pPr marL="342900" indent="-342900" defTabSz="438150">
              <a:spcBef>
                <a:spcPts val="3100"/>
              </a:spcBef>
              <a:defRPr sz="2700"/>
            </a:pPr>
            <a:r>
              <a:t>Buffers contain both basic and acidic species</a:t>
            </a:r>
          </a:p>
          <a:p>
            <a:pPr lvl="1" marL="685800" indent="-342900" defTabSz="438150">
              <a:spcBef>
                <a:spcPts val="3100"/>
              </a:spcBef>
              <a:defRPr sz="2700"/>
            </a:pPr>
            <a:r>
              <a:t>Acidic species can neutralize OH-</a:t>
            </a:r>
          </a:p>
          <a:p>
            <a:pPr lvl="1" marL="685800" indent="-342900" defTabSz="438150">
              <a:spcBef>
                <a:spcPts val="3100"/>
              </a:spcBef>
              <a:defRPr sz="2700"/>
            </a:pPr>
            <a:r>
              <a:t>Basic species can neutralize H+</a:t>
            </a:r>
          </a:p>
          <a:p>
            <a:pPr marL="342900" indent="-342900" defTabSz="438150">
              <a:spcBef>
                <a:spcPts val="3100"/>
              </a:spcBef>
              <a:defRPr sz="2700"/>
            </a:pPr>
            <a:r>
              <a:t>Typically formed by a weak-acid base conjugate pair such as</a:t>
            </a:r>
          </a:p>
          <a:p>
            <a:pPr lvl="1" marL="685800" indent="-342900" defTabSz="438150">
              <a:spcBef>
                <a:spcPts val="3100"/>
              </a:spcBef>
              <a:defRPr sz="2700"/>
            </a:pPr>
            <a:r>
              <a:t>HC2H3O3 and C2H3O2- </a:t>
            </a:r>
          </a:p>
          <a:p>
            <a:pPr lvl="1" marL="685800" indent="-342900" defTabSz="438150">
              <a:spcBef>
                <a:spcPts val="3100"/>
              </a:spcBef>
              <a:defRPr sz="2700"/>
            </a:pPr>
            <a:r>
              <a:t>NH4+ and NH3</a:t>
            </a:r>
          </a:p>
          <a:p>
            <a:pPr marL="342900" indent="-342900" defTabSz="438150">
              <a:spcBef>
                <a:spcPts val="3100"/>
              </a:spcBef>
              <a:defRPr sz="2700"/>
            </a:pPr>
            <a:r>
              <a:t>They also must not neutralize each other, so typically a weak acid is combined with a salt of that acid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